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1"/>
  </p:notesMasterIdLst>
  <p:sldIdLst>
    <p:sldId id="256" r:id="rId2"/>
    <p:sldId id="257" r:id="rId3"/>
    <p:sldId id="278" r:id="rId4"/>
    <p:sldId id="258" r:id="rId5"/>
    <p:sldId id="259" r:id="rId6"/>
    <p:sldId id="264" r:id="rId7"/>
    <p:sldId id="265" r:id="rId8"/>
    <p:sldId id="266" r:id="rId9"/>
    <p:sldId id="260" r:id="rId10"/>
    <p:sldId id="261" r:id="rId11"/>
    <p:sldId id="262" r:id="rId12"/>
    <p:sldId id="263" r:id="rId13"/>
    <p:sldId id="268" r:id="rId14"/>
    <p:sldId id="285" r:id="rId15"/>
    <p:sldId id="287" r:id="rId16"/>
    <p:sldId id="286" r:id="rId17"/>
    <p:sldId id="284" r:id="rId18"/>
    <p:sldId id="267" r:id="rId19"/>
    <p:sldId id="269" r:id="rId20"/>
    <p:sldId id="279" r:id="rId21"/>
    <p:sldId id="280" r:id="rId22"/>
    <p:sldId id="283" r:id="rId23"/>
    <p:sldId id="272" r:id="rId24"/>
    <p:sldId id="270" r:id="rId25"/>
    <p:sldId id="271" r:id="rId26"/>
    <p:sldId id="273" r:id="rId27"/>
    <p:sldId id="274" r:id="rId28"/>
    <p:sldId id="275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6D317-5799-4BE4-921B-632DBF17B6BB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78ABB-922F-4904-81F9-665842171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8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Software Engineers do</a:t>
            </a:r>
            <a:r>
              <a:rPr lang="en-US" baseline="0" dirty="0" smtClean="0"/>
              <a:t> we have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Who has</a:t>
            </a:r>
            <a:r>
              <a:rPr lang="en-US" baseline="0" dirty="0" smtClean="0"/>
              <a:t> or is using GIT?</a:t>
            </a:r>
          </a:p>
          <a:p>
            <a:r>
              <a:rPr lang="en-US" baseline="0" dirty="0" smtClean="0"/>
              <a:t>Issues with Merge/Rebase?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78ABB-922F-4904-81F9-6658421710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4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78ABB-922F-4904-81F9-6658421710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8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78ABB-922F-4904-81F9-6658421710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9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78ABB-922F-4904-81F9-665842171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29A4C887-4A36-401B-BE4E-94F54FA88C3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526B112-812C-46C4-A6BA-140225C696F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 – Sohil Shah</a:t>
            </a:r>
          </a:p>
          <a:p>
            <a:r>
              <a:rPr lang="en-US" dirty="0" smtClean="0"/>
              <a:t>SID – N606131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GIT Patterns and Anti-Patterns</a:t>
            </a:r>
            <a:endParaRPr lang="en-US" dirty="0"/>
          </a:p>
        </p:txBody>
      </p:sp>
      <p:pic>
        <p:nvPicPr>
          <p:cNvPr id="1026" name="Picture 2" descr="Image result for gi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85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base-on-feature"/>
          <p:cNvPicPr>
            <a:picLocks noChangeAspect="1" noChangeArrowheads="1" noCrop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019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2590800"/>
            <a:ext cx="67056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en-US" sz="1800" dirty="0"/>
              <a:t>or</a:t>
            </a:r>
            <a:r>
              <a:rPr lang="en-US" dirty="0"/>
              <a:t> Rebase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485900"/>
            <a:ext cx="8153400" cy="28193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Takes the commits and saves it in a temporary location.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Rewinds and plays the commits on top.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 fuzzy merge commits and gives a nice linear history.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Has the interactive rebase option.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3200" y="5486400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1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" t="6875" r="-3167" b="-625"/>
          <a:stretch/>
        </p:blipFill>
        <p:spPr bwMode="auto">
          <a:xfrm>
            <a:off x="4953000" y="400722"/>
            <a:ext cx="3200400" cy="2286000"/>
          </a:xfrm>
          <a:prstGeom prst="rect">
            <a:avLst/>
          </a:prstGeom>
          <a:noFill/>
          <a:effectLst>
            <a:glow rad="685800">
              <a:schemeClr val="tx1"/>
            </a:glow>
            <a:outerShdw dir="6420000" sx="174000" sy="174000" algn="ctr" rotWithShape="0">
              <a:schemeClr val="bg1">
                <a:alpha val="0"/>
              </a:schemeClr>
            </a:outerShdw>
            <a:reflection stA="32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en-US" sz="1800" dirty="0"/>
              <a:t>or</a:t>
            </a:r>
            <a:r>
              <a:rPr lang="en-US" dirty="0"/>
              <a:t> Rebase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651760"/>
            <a:ext cx="8077200" cy="306324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BEST PRACTICE</a:t>
            </a:r>
          </a:p>
          <a:p>
            <a:pPr lvl="1"/>
            <a:r>
              <a:rPr lang="en-US" dirty="0" smtClean="0"/>
              <a:t>Pull Requests should be done for all Peer Reviews. Keeps audits clean.</a:t>
            </a:r>
          </a:p>
          <a:p>
            <a:pPr lvl="1"/>
            <a:r>
              <a:rPr lang="en-US" dirty="0" smtClean="0"/>
              <a:t>Never </a:t>
            </a:r>
            <a:r>
              <a:rPr lang="en-US" b="1" dirty="0" smtClean="0"/>
              <a:t>revert a merge commit </a:t>
            </a:r>
            <a:r>
              <a:rPr lang="en-US" dirty="0" smtClean="0"/>
              <a:t>to unmerge, use ‘</a:t>
            </a:r>
            <a:r>
              <a:rPr lang="en-US" dirty="0" err="1" smtClean="0"/>
              <a:t>git</a:t>
            </a:r>
            <a:r>
              <a:rPr lang="en-US" dirty="0" smtClean="0"/>
              <a:t> reset --hard &lt;</a:t>
            </a:r>
            <a:r>
              <a:rPr lang="en-US" dirty="0" err="1" smtClean="0"/>
              <a:t>commitID</a:t>
            </a:r>
            <a:r>
              <a:rPr lang="en-US" dirty="0" smtClean="0"/>
              <a:t>&gt;’ instead.</a:t>
            </a:r>
          </a:p>
          <a:p>
            <a:pPr lvl="1"/>
            <a:r>
              <a:rPr lang="en-US" dirty="0" smtClean="0"/>
              <a:t>Rebase on ‘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pull</a:t>
            </a:r>
            <a:r>
              <a:rPr lang="en-US" dirty="0"/>
              <a:t>’.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branch.autosetuprebase</a:t>
            </a:r>
            <a:r>
              <a:rPr lang="en-US" dirty="0"/>
              <a:t> always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 This prevents local merges and helps keep history linear and clean.</a:t>
            </a:r>
          </a:p>
          <a:p>
            <a:pPr lvl="1"/>
            <a:r>
              <a:rPr lang="en-US" dirty="0" smtClean="0"/>
              <a:t>Never rebase a public branch.</a:t>
            </a:r>
          </a:p>
          <a:p>
            <a:pPr lvl="1"/>
            <a:r>
              <a:rPr lang="en-US" dirty="0" smtClean="0"/>
              <a:t>Rebase works well with limited no. of developers working on a branch and short lived branches. It is a slow process if you have a lot of commit activity on the branch.</a:t>
            </a:r>
          </a:p>
          <a:p>
            <a:pPr lvl="1"/>
            <a:r>
              <a:rPr lang="en-US" dirty="0" smtClean="0"/>
              <a:t>Decision is based on what you want others to see in the history so that it makes sense.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Everything should be version controlled.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Highly recommended for applications with heavy stored procedures.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Tools like Flyway and </a:t>
            </a:r>
            <a:r>
              <a:rPr lang="en-US" dirty="0" err="1" smtClean="0"/>
              <a:t>Liquibase</a:t>
            </a:r>
            <a:r>
              <a:rPr lang="en-US" dirty="0" smtClean="0"/>
              <a:t> provide better support.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PROBLEM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6781800" cy="404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924800" cy="262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" y="1600201"/>
            <a:ext cx="488781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Font typeface="Wingdings" panose="05000000000000000000" pitchFamily="2" charset="2"/>
              <a:buChar char="q"/>
            </a:pPr>
            <a:r>
              <a:rPr lang="en-US" sz="1700" spc="30" dirty="0">
                <a:solidFill>
                  <a:srgbClr val="FFFFFF"/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0005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600201"/>
            <a:ext cx="488781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Font typeface="Wingdings" panose="05000000000000000000" pitchFamily="2" charset="2"/>
              <a:buChar char="q"/>
            </a:pPr>
            <a:r>
              <a:rPr lang="en-US" sz="1700" spc="30" dirty="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4145"/>
            <a:ext cx="7391400" cy="391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9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29190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8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The Problem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No </a:t>
            </a:r>
            <a:r>
              <a:rPr lang="en-US" dirty="0"/>
              <a:t>tracking on what lies in Production.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Continuously overwriting changes with single database instance available.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Hard to have multiple developers work on same Stored Proc.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Very Difficult to audit.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Runbook management takes days to track changes and hunt developers to update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7924800" cy="464820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DIRECTORY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\</a:t>
            </a:r>
            <a:r>
              <a:rPr lang="en-US" dirty="0" err="1"/>
              <a:t>cqp</a:t>
            </a:r>
            <a:r>
              <a:rPr lang="en-US" dirty="0"/>
              <a:t>-database-branching</a:t>
            </a:r>
            <a:br>
              <a:rPr lang="en-US" dirty="0"/>
            </a:br>
            <a:r>
              <a:rPr lang="en-US" dirty="0"/>
              <a:t>      \DDL</a:t>
            </a:r>
            <a:br>
              <a:rPr lang="en-US" dirty="0"/>
            </a:br>
            <a:r>
              <a:rPr lang="en-US" dirty="0"/>
              <a:t>             \Alter</a:t>
            </a:r>
            <a:br>
              <a:rPr lang="en-US" dirty="0"/>
            </a:br>
            <a:r>
              <a:rPr lang="en-US" dirty="0"/>
              <a:t>             \Indexes</a:t>
            </a:r>
            <a:br>
              <a:rPr lang="en-US" dirty="0"/>
            </a:br>
            <a:r>
              <a:rPr lang="en-US" dirty="0"/>
              <a:t>             \Others</a:t>
            </a:r>
            <a:br>
              <a:rPr lang="en-US" dirty="0"/>
            </a:br>
            <a:r>
              <a:rPr lang="en-US" dirty="0"/>
              <a:t>             \Package</a:t>
            </a:r>
            <a:br>
              <a:rPr lang="en-US" dirty="0"/>
            </a:br>
            <a:r>
              <a:rPr lang="en-US" dirty="0"/>
              <a:t>             \Package-Body</a:t>
            </a:r>
            <a:br>
              <a:rPr lang="en-US" dirty="0"/>
            </a:br>
            <a:r>
              <a:rPr lang="en-US" dirty="0"/>
              <a:t>             \Sequences</a:t>
            </a:r>
            <a:br>
              <a:rPr lang="en-US" dirty="0"/>
            </a:br>
            <a:r>
              <a:rPr lang="en-US" dirty="0"/>
              <a:t>             \Tables</a:t>
            </a:r>
            <a:br>
              <a:rPr lang="en-US" dirty="0"/>
            </a:br>
            <a:r>
              <a:rPr lang="en-US" dirty="0"/>
              <a:t>             \Triggers</a:t>
            </a:r>
            <a:br>
              <a:rPr lang="en-US" dirty="0"/>
            </a:br>
            <a:r>
              <a:rPr lang="en-US" dirty="0"/>
              <a:t>             \Types</a:t>
            </a:r>
            <a:br>
              <a:rPr lang="en-US" dirty="0"/>
            </a:br>
            <a:r>
              <a:rPr lang="en-US" dirty="0"/>
              <a:t>             \Unit Tests</a:t>
            </a:r>
            <a:br>
              <a:rPr lang="en-US" dirty="0"/>
            </a:br>
            <a:r>
              <a:rPr lang="en-US" dirty="0"/>
              <a:t>             \Views</a:t>
            </a:r>
            <a:br>
              <a:rPr lang="en-US" dirty="0"/>
            </a:br>
            <a:r>
              <a:rPr lang="en-US" dirty="0"/>
              <a:t>     \DML</a:t>
            </a:r>
            <a:br>
              <a:rPr lang="en-US" dirty="0"/>
            </a:br>
            <a:r>
              <a:rPr lang="en-US" dirty="0"/>
              <a:t>     \</a:t>
            </a:r>
            <a:r>
              <a:rPr lang="en-US" dirty="0" err="1"/>
              <a:t>MasterScripts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   \ROLLBACK-DDL</a:t>
            </a:r>
            <a:br>
              <a:rPr lang="en-US" dirty="0"/>
            </a:br>
            <a:r>
              <a:rPr lang="en-US" dirty="0"/>
              <a:t>             \Alter</a:t>
            </a:r>
            <a:br>
              <a:rPr lang="en-US" dirty="0"/>
            </a:br>
            <a:r>
              <a:rPr lang="en-US" dirty="0"/>
              <a:t>             \Indexes</a:t>
            </a:r>
            <a:br>
              <a:rPr lang="en-US" dirty="0"/>
            </a:br>
            <a:r>
              <a:rPr lang="en-US" dirty="0"/>
              <a:t>             \Others</a:t>
            </a:r>
            <a:br>
              <a:rPr lang="en-US" dirty="0"/>
            </a:br>
            <a:r>
              <a:rPr lang="en-US" dirty="0"/>
              <a:t>             \Package</a:t>
            </a:r>
            <a:br>
              <a:rPr lang="en-US" dirty="0"/>
            </a:br>
            <a:r>
              <a:rPr lang="en-US" dirty="0"/>
              <a:t>             \Package-Body</a:t>
            </a:r>
            <a:br>
              <a:rPr lang="en-US" dirty="0"/>
            </a:br>
            <a:r>
              <a:rPr lang="en-US" dirty="0"/>
              <a:t>             \Sequences</a:t>
            </a:r>
            <a:br>
              <a:rPr lang="en-US" dirty="0"/>
            </a:br>
            <a:r>
              <a:rPr lang="en-US" dirty="0"/>
              <a:t>             \Tables</a:t>
            </a:r>
            <a:br>
              <a:rPr lang="en-US" dirty="0"/>
            </a:br>
            <a:r>
              <a:rPr lang="en-US" dirty="0"/>
              <a:t>             \Triggers</a:t>
            </a:r>
            <a:br>
              <a:rPr lang="en-US" dirty="0"/>
            </a:br>
            <a:r>
              <a:rPr lang="en-US" dirty="0"/>
              <a:t>             \Types</a:t>
            </a:r>
            <a:br>
              <a:rPr lang="en-US" dirty="0"/>
            </a:br>
            <a:r>
              <a:rPr lang="en-US" dirty="0"/>
              <a:t>             \Unit Tests</a:t>
            </a:r>
            <a:br>
              <a:rPr lang="en-US" dirty="0"/>
            </a:br>
            <a:r>
              <a:rPr lang="en-US" dirty="0"/>
              <a:t>             \Views</a:t>
            </a:r>
            <a:br>
              <a:rPr lang="en-US" dirty="0"/>
            </a:br>
            <a:r>
              <a:rPr lang="en-US" dirty="0"/>
              <a:t>     \ROLLBACK-DML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More visibility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Runbook management is eliminated.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Clear audits and visibility in the code base.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Everyone knows what is there in production and always work on the current copy.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List of all scripts changed within that branch using a simple </a:t>
            </a:r>
            <a:r>
              <a:rPr lang="en-US" dirty="0" err="1" smtClean="0"/>
              <a:t>git</a:t>
            </a:r>
            <a:r>
              <a:rPr lang="en-US" dirty="0" smtClean="0"/>
              <a:t> command.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diff --diff-filter=AMC </a:t>
            </a:r>
            <a:r>
              <a:rPr lang="en-US" dirty="0" smtClean="0"/>
              <a:t>--name-only </a:t>
            </a:r>
            <a:r>
              <a:rPr lang="en-US" dirty="0"/>
              <a:t> origin/&lt;</a:t>
            </a:r>
            <a:r>
              <a:rPr lang="en-US" dirty="0" err="1"/>
              <a:t>prodBranch</a:t>
            </a:r>
            <a:r>
              <a:rPr lang="en-US" dirty="0"/>
              <a:t>&gt;..origin/&lt;</a:t>
            </a:r>
            <a:r>
              <a:rPr lang="en-US" dirty="0" err="1"/>
              <a:t>deployBranchName</a:t>
            </a:r>
            <a:r>
              <a:rPr lang="en-US" dirty="0"/>
              <a:t>&gt;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Release packages can be created within minutes instead of days.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0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Masters in </a:t>
            </a:r>
            <a:r>
              <a:rPr lang="en-US" dirty="0" smtClean="0"/>
              <a:t>Computer Science </a:t>
            </a:r>
            <a:r>
              <a:rPr lang="en-US" dirty="0"/>
              <a:t>from Rochester Institute of Technology, New </a:t>
            </a:r>
            <a:r>
              <a:rPr lang="en-US" dirty="0" smtClean="0"/>
              <a:t>York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TAP 2015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Corporate Quick Pay AD Team (CQP </a:t>
            </a:r>
            <a:r>
              <a:rPr lang="en-US" dirty="0" err="1" smtClean="0"/>
              <a:t>TechEx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&gt;40 developers with 5 Scrum and 1 Kanban team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We are Scaled across teams and regions.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57399"/>
            <a:ext cx="1905000" cy="33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6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Toggle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Features can be embedded within the Trunk. (Trunk based development)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Continuous Integration with ‘abstract feature branches’.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A/B testing.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Region specific testing.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1029" name="Picture 5" descr="I:\Birds\Feature_Flagging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90864"/>
            <a:ext cx="3352799" cy="194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:\Birds\Stage_Rollout-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90864"/>
            <a:ext cx="3352800" cy="19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Overhead of testing with features on/off.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Technical Debt.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Database </a:t>
            </a:r>
            <a:r>
              <a:rPr lang="en-US" dirty="0" err="1" smtClean="0"/>
              <a:t>config</a:t>
            </a:r>
            <a:r>
              <a:rPr lang="en-US" dirty="0" smtClean="0"/>
              <a:t> changes to avoid Data Manipulation.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Limit </a:t>
            </a:r>
            <a:r>
              <a:rPr lang="en-US" dirty="0"/>
              <a:t>the use of switches. (max </a:t>
            </a:r>
            <a:r>
              <a:rPr lang="en-US" dirty="0" smtClean="0"/>
              <a:t>2 conditions in entire codebase)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Avoid hierarchical switches</a:t>
            </a:r>
            <a:r>
              <a:rPr lang="en-US" dirty="0" smtClean="0"/>
              <a:t>.			</a:t>
            </a:r>
            <a:endParaRPr lang="en-US" sz="1100" i="1" dirty="0"/>
          </a:p>
          <a:p>
            <a:pPr marL="0" indent="0">
              <a:buNone/>
            </a:pPr>
            <a:r>
              <a:rPr lang="en-US" sz="1400" i="1" dirty="0"/>
              <a:t>	Haiku : Talk about </a:t>
            </a:r>
            <a:r>
              <a:rPr lang="en-US" sz="1400" i="1" dirty="0" smtClean="0"/>
              <a:t>switches                                                         </a:t>
            </a:r>
          </a:p>
          <a:p>
            <a:pPr marL="0" indent="0">
              <a:buNone/>
            </a:pPr>
            <a:r>
              <a:rPr lang="en-US" sz="1400" i="1" dirty="0" smtClean="0"/>
              <a:t>	            We have a hierarchy of them</a:t>
            </a:r>
          </a:p>
          <a:p>
            <a:pPr marL="0" indent="0">
              <a:buNone/>
            </a:pPr>
            <a:r>
              <a:rPr lang="en-US" sz="1400" i="1" dirty="0"/>
              <a:t>	            Plug them together</a:t>
            </a:r>
            <a:r>
              <a:rPr lang="en-US" sz="1400" i="1" dirty="0" smtClean="0"/>
              <a:t>.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 smtClean="0"/>
          </a:p>
          <a:p>
            <a:pPr marL="0" indent="0">
              <a:buNone/>
            </a:pPr>
            <a:r>
              <a:rPr lang="en-US" sz="1400" i="1" dirty="0" smtClean="0"/>
              <a:t>					             PBX Switchboard, 1975</a:t>
            </a:r>
            <a:endParaRPr lang="en-US" sz="1400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0" y="3276600"/>
            <a:ext cx="2759638" cy="19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98938"/>
            <a:ext cx="74716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4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What is GIT?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Branching Strategy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Merge vs Rebase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DB Branching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Toggle Switches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GIT Applications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GIT commands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pPr lvl="1"/>
            <a:r>
              <a:rPr lang="en-US" dirty="0" smtClean="0"/>
              <a:t>Find all branches in the repository,</a:t>
            </a:r>
          </a:p>
          <a:p>
            <a:pPr marL="914400" lvl="2" indent="0"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find what </a:t>
            </a:r>
            <a:r>
              <a:rPr lang="en-US" dirty="0" smtClean="0"/>
              <a:t>branches </a:t>
            </a:r>
            <a:r>
              <a:rPr lang="en-US" dirty="0"/>
              <a:t>contains the </a:t>
            </a:r>
            <a:r>
              <a:rPr lang="en-US" dirty="0" smtClean="0"/>
              <a:t>commit,</a:t>
            </a:r>
          </a:p>
          <a:p>
            <a:pPr marL="0" indent="0">
              <a:buNone/>
            </a:pPr>
            <a:r>
              <a:rPr lang="en-US" dirty="0" smtClean="0"/>
              <a:t> 		</a:t>
            </a:r>
            <a:r>
              <a:rPr lang="en-US" dirty="0" err="1" smtClean="0"/>
              <a:t>git</a:t>
            </a:r>
            <a:r>
              <a:rPr lang="en-US" dirty="0" smtClean="0"/>
              <a:t> branch --contains &lt;</a:t>
            </a:r>
            <a:r>
              <a:rPr lang="en-US" dirty="0" err="1" smtClean="0"/>
              <a:t>commitId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47434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0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cherry-pick</a:t>
            </a:r>
          </a:p>
          <a:p>
            <a:pPr lvl="1"/>
            <a:r>
              <a:rPr lang="en-US" dirty="0" smtClean="0"/>
              <a:t>Used to copy commits from one branch to another effortlessly without causing merge conflicts.</a:t>
            </a:r>
          </a:p>
          <a:p>
            <a:pPr lvl="1"/>
            <a:r>
              <a:rPr lang="en-US" b="1" dirty="0" smtClean="0"/>
              <a:t>A merge conflict is guaranteed </a:t>
            </a:r>
            <a:r>
              <a:rPr lang="en-US" dirty="0" smtClean="0"/>
              <a:t>if there are two commits with different commit id having the same changes on the same line.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cherry-pick &lt;commit-id&gt;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94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diff </a:t>
            </a:r>
          </a:p>
          <a:p>
            <a:pPr lvl="1"/>
            <a:r>
              <a:rPr lang="en-US" dirty="0" smtClean="0"/>
              <a:t>Used to compare.(Branches, commits, working tree, blob, etc.)</a:t>
            </a:r>
          </a:p>
          <a:p>
            <a:pPr marL="0" indent="0">
              <a:buNone/>
            </a:pPr>
            <a:r>
              <a:rPr lang="en-US" dirty="0" smtClean="0"/>
              <a:t>	 	</a:t>
            </a:r>
            <a:r>
              <a:rPr lang="en-US" dirty="0" err="1" smtClean="0"/>
              <a:t>git</a:t>
            </a:r>
            <a:r>
              <a:rPr lang="en-US" dirty="0" smtClean="0"/>
              <a:t> diff HEAD &lt;filename&gt;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diff &lt;</a:t>
            </a:r>
            <a:r>
              <a:rPr lang="en-US" dirty="0" err="1" smtClean="0"/>
              <a:t>commitID</a:t>
            </a:r>
            <a:r>
              <a:rPr lang="en-US" dirty="0" smtClean="0"/>
              <a:t>&gt;..&lt;</a:t>
            </a:r>
            <a:r>
              <a:rPr lang="en-US" dirty="0" err="1" smtClean="0"/>
              <a:t>commitID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 err="1"/>
              <a:t>git</a:t>
            </a:r>
            <a:r>
              <a:rPr lang="en-US" dirty="0"/>
              <a:t> diff </a:t>
            </a:r>
            <a:r>
              <a:rPr lang="en-US" dirty="0" smtClean="0"/>
              <a:t>&lt;</a:t>
            </a:r>
            <a:r>
              <a:rPr lang="en-US" dirty="0" err="1" smtClean="0"/>
              <a:t>branchName</a:t>
            </a:r>
            <a:r>
              <a:rPr lang="en-US" dirty="0" smtClean="0"/>
              <a:t>&gt;..&lt;</a:t>
            </a:r>
            <a:r>
              <a:rPr lang="en-US" dirty="0" err="1" smtClean="0"/>
              <a:t>branchName</a:t>
            </a:r>
            <a:r>
              <a:rPr lang="en-US" dirty="0" smtClean="0"/>
              <a:t>&gt;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log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Used to print logs (repository, branches, files, etc.)</a:t>
            </a:r>
          </a:p>
          <a:p>
            <a:pPr marL="1257300" lvl="3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log --graph</a:t>
            </a:r>
          </a:p>
          <a:p>
            <a:pPr marL="1257300" lvl="3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log --all &lt;filename&gt;</a:t>
            </a:r>
          </a:p>
          <a:p>
            <a:pPr marL="1257300" lvl="3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log --follow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662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dirty="0"/>
              <a:t>cat .</a:t>
            </a:r>
            <a:r>
              <a:rPr lang="en-US" dirty="0" err="1"/>
              <a:t>git</a:t>
            </a:r>
            <a:r>
              <a:rPr lang="en-US" dirty="0"/>
              <a:t>/HEAD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Helps in conflict resolution when you want to know where the HEAD is pointed.</a:t>
            </a:r>
          </a:p>
          <a:p>
            <a:pPr marL="1828800" lvl="4" indent="0">
              <a:buNone/>
            </a:pPr>
            <a:r>
              <a:rPr lang="en-US" i="1" dirty="0" smtClean="0"/>
              <a:t>&lt;&lt;&lt;&lt;&lt;&lt;&lt; </a:t>
            </a:r>
            <a:r>
              <a:rPr lang="en-US" i="1" dirty="0"/>
              <a:t>HEAD</a:t>
            </a:r>
          </a:p>
          <a:p>
            <a:pPr marL="1828800" lvl="4" indent="0">
              <a:buNone/>
            </a:pPr>
            <a:r>
              <a:rPr lang="en-US" i="1" dirty="0"/>
              <a:t>open an issue</a:t>
            </a:r>
          </a:p>
          <a:p>
            <a:pPr marL="1828800" lvl="4" indent="0">
              <a:buNone/>
            </a:pPr>
            <a:r>
              <a:rPr lang="en-US" i="1" dirty="0"/>
              <a:t>=======</a:t>
            </a:r>
          </a:p>
          <a:p>
            <a:pPr marL="1828800" lvl="4" indent="0">
              <a:buNone/>
            </a:pPr>
            <a:r>
              <a:rPr lang="en-US" i="1" dirty="0"/>
              <a:t>ask your </a:t>
            </a:r>
            <a:r>
              <a:rPr lang="en-US" i="1" dirty="0" smtClean="0"/>
              <a:t>question.</a:t>
            </a:r>
            <a:endParaRPr lang="en-US" i="1" dirty="0"/>
          </a:p>
          <a:p>
            <a:pPr marL="1828800" lvl="4" indent="0">
              <a:buNone/>
            </a:pPr>
            <a:r>
              <a:rPr lang="en-US" i="1" dirty="0"/>
              <a:t>&gt;&gt;&gt;&gt;&gt;&gt;&gt; branch-a</a:t>
            </a:r>
            <a:endParaRPr lang="en-US" i="1" dirty="0" smtClean="0"/>
          </a:p>
          <a:p>
            <a:pPr marL="914400" lvl="2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ls-tree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Every commit is linked to a blob object ID tree which contains all blob Id’s for all file in the repository at that commit.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This blob id changes when the file is changed.</a:t>
            </a:r>
          </a:p>
          <a:p>
            <a:pPr marL="914400" lvl="2" indent="0">
              <a:buNone/>
            </a:pPr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ls-tree 48994f7c </a:t>
            </a:r>
            <a:r>
              <a:rPr lang="en-US" dirty="0" smtClean="0"/>
              <a:t>pom.xml</a:t>
            </a:r>
          </a:p>
          <a:p>
            <a:pPr marL="914400" lvl="2" indent="0">
              <a:buNone/>
            </a:pPr>
            <a:r>
              <a:rPr lang="en-US" dirty="0" smtClean="0"/>
              <a:t>Output : </a:t>
            </a:r>
            <a:endParaRPr lang="en-US" dirty="0"/>
          </a:p>
          <a:p>
            <a:pPr marL="914400" lvl="2" indent="0">
              <a:buNone/>
            </a:pPr>
            <a:r>
              <a:rPr lang="en-US" i="1" dirty="0" smtClean="0"/>
              <a:t>100644 blob b36ea3213181e26bf14338a8cf0d7dc26776b17b    pom.xml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7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Used to show the HEAD pointer before a command was executed</a:t>
            </a:r>
          </a:p>
          <a:p>
            <a:pPr marL="457200" lvl="1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r>
              <a:rPr lang="en-US" dirty="0" smtClean="0"/>
              <a:t> show HEAD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r>
              <a:rPr lang="en-US" dirty="0" smtClean="0"/>
              <a:t> show –all</a:t>
            </a:r>
          </a:p>
          <a:p>
            <a:pPr marL="457200" lvl="1" indent="0">
              <a:buNone/>
            </a:pPr>
            <a:r>
              <a:rPr lang="en-US" dirty="0" smtClean="0"/>
              <a:t>Output:</a:t>
            </a:r>
          </a:p>
          <a:p>
            <a:pPr marL="457200" lvl="1" indent="0">
              <a:buNone/>
            </a:pPr>
            <a:r>
              <a:rPr lang="en-US" dirty="0"/>
              <a:t>eff544f HEAD@{0}: commit: migrate existing content</a:t>
            </a:r>
          </a:p>
          <a:p>
            <a:pPr marL="457200" lvl="1" indent="0">
              <a:buNone/>
            </a:pPr>
            <a:r>
              <a:rPr lang="en-US" dirty="0"/>
              <a:t>bf871fd HEAD@{1}: commit: Add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Reflog</a:t>
            </a:r>
            <a:r>
              <a:rPr lang="en-US" dirty="0"/>
              <a:t> outline</a:t>
            </a:r>
          </a:p>
          <a:p>
            <a:pPr marL="457200" lvl="1" indent="0">
              <a:buNone/>
            </a:pPr>
            <a:r>
              <a:rPr lang="en-US" dirty="0"/>
              <a:t>9a4491f HEAD@{2}: checkout: moving from master to </a:t>
            </a:r>
            <a:r>
              <a:rPr lang="en-US" dirty="0" err="1"/>
              <a:t>git_reflog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9a4491f HEAD@{3}: checkout: moving from </a:t>
            </a:r>
            <a:r>
              <a:rPr lang="en-US" dirty="0" err="1"/>
              <a:t>Git_Config</a:t>
            </a:r>
            <a:r>
              <a:rPr lang="en-US" dirty="0"/>
              <a:t> to master</a:t>
            </a:r>
          </a:p>
          <a:p>
            <a:pPr marL="457200" lvl="1" indent="0">
              <a:buNone/>
            </a:pPr>
            <a:r>
              <a:rPr lang="en-US" dirty="0"/>
              <a:t>39b159a HEAD@{4}: commit: expand on </a:t>
            </a:r>
            <a:r>
              <a:rPr lang="en-US" dirty="0" err="1"/>
              <a:t>git</a:t>
            </a:r>
            <a:r>
              <a:rPr lang="en-US" dirty="0"/>
              <a:t> context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What is GIT?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Branching Strategy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Merge vs Rebase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DB Branching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Toggle Switches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GIT commands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7081" y="1600200"/>
            <a:ext cx="79248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Most widely used modern version control system.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Immutable commits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Open Source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Designed for a distributed environment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Better performance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Better Security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Better Flexibility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Very powerful</a:t>
            </a:r>
            <a:endParaRPr lang="en-US" dirty="0"/>
          </a:p>
        </p:txBody>
      </p:sp>
      <p:pic>
        <p:nvPicPr>
          <p:cNvPr id="3074" name="Picture 2" descr="Image result for git commit directional graph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124200"/>
            <a:ext cx="4762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Sprint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Trunk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SPRINT/TRUNK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Rapid deployments. Almost every Sprint.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Code Integration is round the clock. Overhead of Merging/Rebasing is eliminated.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Refactoring is easy.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Works great if a stable and proven CI/CD environment exists.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Are you providing ‘Business Value’ every sprint?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Inflexible with changing product owner demands.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Peer reviews are difficult.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Experiments/POC is extremely painful.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60" y="2209800"/>
            <a:ext cx="4587252" cy="315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1148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Each release provides business value.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Context switching.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Flexible with Product Owner demands.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Experiments can be performed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Long lived/Stale branches leading to overhead </a:t>
            </a:r>
            <a:r>
              <a:rPr lang="en-US" dirty="0"/>
              <a:t>with </a:t>
            </a:r>
            <a:r>
              <a:rPr lang="en-US" dirty="0" smtClean="0"/>
              <a:t>Merging.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Peer reviews are very difficult.</a:t>
            </a:r>
          </a:p>
        </p:txBody>
      </p:sp>
    </p:spTree>
    <p:extLst>
      <p:ext uri="{BB962C8B-B14F-4D97-AF65-F5344CB8AC3E}">
        <p14:creationId xmlns:p14="http://schemas.microsoft.com/office/powerpoint/2010/main" val="76236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Individual branch for each story.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Releases can be planned on demand.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Peer reviews are performed at story level and allows better code quality.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Product Owner demands can be met effectively and can move to market very quickly.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Overhead of merging and creating branches for developers.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Conflict resolution happens when story is completed.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Requires a solid CI/CD environment to control code quality and automate peer reviews.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What is a merge?"/>
          <p:cNvPicPr>
            <a:picLocks noChangeAspect="1" noChangeArrowheads="1" noCrop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4" y="1600200"/>
            <a:ext cx="8410575" cy="43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1371600"/>
            <a:ext cx="7848600" cy="26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</a:t>
            </a:r>
            <a:r>
              <a:rPr lang="en-US" sz="1800" dirty="0" smtClean="0"/>
              <a:t>or</a:t>
            </a:r>
            <a:r>
              <a:rPr lang="en-US" dirty="0" smtClean="0"/>
              <a:t> 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524000"/>
            <a:ext cx="7924800" cy="2286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MERGE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Creates a new merge commit.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History is clear on what is being merged into what.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Local merges can cause a lot of noise and confusion.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Resolving conflicts can become tedious.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pic>
        <p:nvPicPr>
          <p:cNvPr id="1026" name="Picture 2" descr="I:\Birds\teno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755231"/>
            <a:ext cx="4953000" cy="206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2261</TotalTime>
  <Words>839</Words>
  <Application>Microsoft Office PowerPoint</Application>
  <PresentationFormat>On-screen Show (4:3)</PresentationFormat>
  <Paragraphs>200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Horizon</vt:lpstr>
      <vt:lpstr>GIT Patterns and Anti-Patterns</vt:lpstr>
      <vt:lpstr>Background</vt:lpstr>
      <vt:lpstr>Things to cover</vt:lpstr>
      <vt:lpstr>What is GIT?</vt:lpstr>
      <vt:lpstr>Branching Strategies</vt:lpstr>
      <vt:lpstr>Branching Strategies</vt:lpstr>
      <vt:lpstr>Branching Strategies</vt:lpstr>
      <vt:lpstr>Branching Strategies</vt:lpstr>
      <vt:lpstr>Merge or Rebase</vt:lpstr>
      <vt:lpstr>Merge or Rebase</vt:lpstr>
      <vt:lpstr>Merge or Rebase</vt:lpstr>
      <vt:lpstr>DB Branching</vt:lpstr>
      <vt:lpstr>DB Branching</vt:lpstr>
      <vt:lpstr>DB Branching</vt:lpstr>
      <vt:lpstr>DB Branching</vt:lpstr>
      <vt:lpstr>DB Branching</vt:lpstr>
      <vt:lpstr>DB Branching</vt:lpstr>
      <vt:lpstr>DB Branching</vt:lpstr>
      <vt:lpstr>DB Branching</vt:lpstr>
      <vt:lpstr>Toggle Switches</vt:lpstr>
      <vt:lpstr>Toggle Switches</vt:lpstr>
      <vt:lpstr>Things to cover</vt:lpstr>
      <vt:lpstr>Git Commands</vt:lpstr>
      <vt:lpstr>Git Commands</vt:lpstr>
      <vt:lpstr>GIT Commands</vt:lpstr>
      <vt:lpstr>GIT COMMANDS</vt:lpstr>
      <vt:lpstr>GIT COMMANDS</vt:lpstr>
      <vt:lpstr>GIT COMMANDS</vt:lpstr>
      <vt:lpstr>Questions</vt:lpstr>
    </vt:vector>
  </TitlesOfParts>
  <Company>JPMorgan Chase &amp; Co.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Shah, Sohil V</dc:creator>
  <cp:lastModifiedBy>Edara, Hareen</cp:lastModifiedBy>
  <cp:revision>101</cp:revision>
  <dcterms:created xsi:type="dcterms:W3CDTF">2017-09-07T12:32:16Z</dcterms:created>
  <dcterms:modified xsi:type="dcterms:W3CDTF">2017-10-30T15:46:55Z</dcterms:modified>
</cp:coreProperties>
</file>